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8" r:id="rId7"/>
    <p:sldId id="314" r:id="rId8"/>
    <p:sldId id="318" r:id="rId9"/>
    <p:sldId id="309" r:id="rId10"/>
    <p:sldId id="305" r:id="rId11"/>
    <p:sldId id="317" r:id="rId12"/>
    <p:sldId id="315" r:id="rId13"/>
    <p:sldId id="316" r:id="rId14"/>
    <p:sldId id="294" r:id="rId15"/>
    <p:sldId id="310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A8571-5F02-4FF1-A83B-C859C6B15808}" v="114" vWet="120" dt="2023-12-15T20:30:23.264"/>
    <p1510:client id="{3E9C254D-85CC-4829-AADD-D067C6F83437}" v="3" vWet="4" dt="2023-12-15T17:21:12.851"/>
    <p1510:client id="{43997FE5-CE77-4A5C-8BC5-68F4A94C86A6}" v="217" dt="2023-12-15T20:57:07.578"/>
    <p1510:client id="{7B412715-4E18-4D61-8F4F-468A2D733927}" v="3" dt="2023-12-15T21:00:28.150"/>
    <p1510:client id="{A2BD6239-4EDD-47EC-B91F-39D4AE1676C1}" v="8" dt="2023-12-15T20:59:42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67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501350374681425E-2"/>
          <c:y val="9.6650536062109271E-2"/>
          <c:w val="0.93621362547072917"/>
          <c:h val="0.718621633403042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Weighted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3D CNN</c:v>
                </c:pt>
                <c:pt idx="1">
                  <c:v>3D CNN (pre-trained)</c:v>
                </c:pt>
                <c:pt idx="2">
                  <c:v>LSTM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0.67</c:v>
                </c:pt>
                <c:pt idx="1">
                  <c:v>0.7</c:v>
                </c:pt>
                <c:pt idx="2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8D6-AC09-1F085BE3DF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3D CNN</c:v>
                </c:pt>
                <c:pt idx="1">
                  <c:v>3D CNN (pre-trained)</c:v>
                </c:pt>
                <c:pt idx="2">
                  <c:v>LSTM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0.65</c:v>
                </c:pt>
                <c:pt idx="1">
                  <c:v>0.71</c:v>
                </c:pt>
                <c:pt idx="2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43-48D6-AC09-1F085BE3DF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Accurcy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3D CNN</c:v>
                </c:pt>
                <c:pt idx="1">
                  <c:v>3D CNN (pre-trained)</c:v>
                </c:pt>
                <c:pt idx="2">
                  <c:v>LSTM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0.68</c:v>
                </c:pt>
                <c:pt idx="1">
                  <c:v>0.7</c:v>
                </c:pt>
                <c:pt idx="2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B7-4355-B69F-6926A0B3B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3650863"/>
        <c:axId val="979321455"/>
      </c:barChart>
      <c:catAx>
        <c:axId val="983650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321455"/>
        <c:crosses val="autoZero"/>
        <c:auto val="1"/>
        <c:lblAlgn val="ctr"/>
        <c:lblOffset val="100"/>
        <c:noMultiLvlLbl val="0"/>
      </c:catAx>
      <c:valAx>
        <c:axId val="979321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65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>
                <a:solidFill>
                  <a:schemeClr val="bg1"/>
                </a:solidFill>
              </a:rPr>
              <a:t>Real time violence detection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3081" y="4672024"/>
            <a:ext cx="3203572" cy="1197864"/>
          </a:xfrm>
        </p:spPr>
        <p:txBody>
          <a:bodyPr/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Abdullah Alhammad</a:t>
            </a:r>
          </a:p>
          <a:p>
            <a:pPr algn="l"/>
            <a:r>
              <a:rPr lang="en-US"/>
              <a:t>Adnan </a:t>
            </a:r>
            <a:r>
              <a:rPr lang="en-US" err="1"/>
              <a:t>Alshehri</a:t>
            </a:r>
            <a:endParaRPr lang="en-US"/>
          </a:p>
          <a:p>
            <a:pPr algn="l"/>
            <a:r>
              <a:rPr lang="en-US"/>
              <a:t>Abdullah </a:t>
            </a:r>
            <a:r>
              <a:rPr lang="en-US" err="1"/>
              <a:t>Altuwaijri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Architectural structure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1286314" y="1690688"/>
            <a:ext cx="32203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LSTM (Pre-trained)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1286315" y="2514600"/>
            <a:ext cx="322037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(RNN) optimized for handling sequential data.</a:t>
            </a:r>
          </a:p>
          <a:p>
            <a:r>
              <a:rPr lang="en-US" sz="2000"/>
              <a:t>More data-efficient than 3D CNNs.</a:t>
            </a:r>
          </a:p>
          <a:p>
            <a:r>
              <a:rPr lang="en-US" sz="2000"/>
              <a:t>ResNet50 pre-trained.</a:t>
            </a:r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00336EB6-E899-C6F5-47F9-0AAB3BD1C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1" b="2722"/>
          <a:stretch/>
        </p:blipFill>
        <p:spPr>
          <a:xfrm>
            <a:off x="6966409" y="1399944"/>
            <a:ext cx="4703976" cy="54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8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Architectures result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11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0C77-8DDB-E24F-26E3-5AFD7ACE1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821728"/>
              </p:ext>
            </p:extLst>
          </p:nvPr>
        </p:nvGraphicFramePr>
        <p:xfrm>
          <a:off x="838200" y="1825624"/>
          <a:ext cx="10515600" cy="453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600" b="1">
                <a:ln/>
                <a:solidFill>
                  <a:schemeClr val="accent4"/>
                </a:solidFill>
              </a:rPr>
              <a:t>DEMO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Safety system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Safety system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We welcome your questions and comments.</a:t>
            </a:r>
          </a:p>
          <a:p>
            <a:endParaRPr lang="en-US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5828" y="3127248"/>
            <a:ext cx="3590979" cy="3118104"/>
          </a:xfrm>
        </p:spPr>
        <p:txBody>
          <a:bodyPr/>
          <a:lstStyle/>
          <a:p>
            <a:pPr algn="l"/>
            <a:r>
              <a:rPr lang="en-US"/>
              <a:t>Ideation and Dataset</a:t>
            </a:r>
          </a:p>
          <a:p>
            <a:pPr algn="l"/>
            <a:r>
              <a:rPr lang="en-US"/>
              <a:t>Tools</a:t>
            </a:r>
          </a:p>
          <a:p>
            <a:pPr algn="l"/>
            <a:r>
              <a:rPr lang="en-US"/>
              <a:t>Architecture</a:t>
            </a:r>
          </a:p>
          <a:p>
            <a:pPr algn="l"/>
            <a:r>
              <a:rPr lang="en-US"/>
              <a:t>Demo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Safety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Safety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Our project, Smart-City CCTV Violence Classification, focuses on creating a system that can analyze surveillance videos from smart city CCTV cameras and classify them.</a:t>
            </a:r>
            <a:endParaRPr lang="en-US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Safety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Our dataset, the Smart-City CCTV Violence Detection dataset (SCVD), is unique because it exclusively contains real surveillance footage from smart city CCTV cameras. It categorizes videos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into three main classes: Non-Violence, Violence, and Weapon Violence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 Unlike other datasets, it accurately represents real-world scenarios and includes a class for weapon detection in videos, going beyond traditional datasets that focus only on guns and knives.</a:t>
            </a:r>
          </a:p>
          <a:p>
            <a:pPr algn="just"/>
            <a:r>
              <a:rPr lang="en-US">
                <a:solidFill>
                  <a:srgbClr val="374151"/>
                </a:solidFill>
                <a:latin typeface="Söhne"/>
              </a:rPr>
              <a:t>The Dataset has only 482 videos. 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Placeholder 10" descr="mountains at sunset">
            <a:extLst>
              <a:ext uri="{FF2B5EF4-FFF2-40B4-BE49-F238E27FC236}">
                <a16:creationId xmlns:a16="http://schemas.microsoft.com/office/drawing/2014/main" id="{062D72BB-05CF-5D35-7E7D-EE5A44DA3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" b="347"/>
          <a:stretch/>
        </p:blipFill>
        <p:spPr>
          <a:xfrm>
            <a:off x="7392389" y="1803514"/>
            <a:ext cx="4266959" cy="4236097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720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5192878A-4B47-5C5A-580B-A567CD29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688"/>
            <a:ext cx="3389313" cy="1576388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C6EEF7-058A-8D1B-1CE7-E88964AF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325688"/>
            <a:ext cx="7053263" cy="1576388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6EE7562A-3258-3DE0-91E3-1E10CDF5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88" y="4027788"/>
            <a:ext cx="7855424" cy="12712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D0B4FB-7447-D2C7-CF52-F73DA3B8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TOOLS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5D1EF42-9273-E0ED-FB81-2DF145A4EF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Smart Safety system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CD1FD94-E6DD-81B0-D27F-B850A824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>
                <a:solidFill>
                  <a:schemeClr val="bg1"/>
                </a:solidFill>
                <a:latin typeface="+mn-lt"/>
              </a:rPr>
              <a:t>Architecture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Different type of Architecture.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Architectural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/>
              <a:t>3D CNN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799" y="2505075"/>
            <a:ext cx="2956249" cy="3684588"/>
          </a:xfrm>
        </p:spPr>
        <p:txBody>
          <a:bodyPr>
            <a:normAutofit/>
          </a:bodyPr>
          <a:lstStyle/>
          <a:p>
            <a:pPr algn="just"/>
            <a:r>
              <a:rPr lang="en-US" sz="1800"/>
              <a:t>A manually designed and flexible model with three dimensional.</a:t>
            </a:r>
          </a:p>
          <a:p>
            <a:r>
              <a:rPr lang="en-US" sz="2000"/>
              <a:t>Highest degree of flexibility</a:t>
            </a:r>
          </a:p>
          <a:p>
            <a:r>
              <a:rPr lang="en-US"/>
              <a:t>No pre-trained.</a:t>
            </a:r>
            <a:endParaRPr lang="en-US" sz="200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B75C616-7E84-3376-6660-F7EF82E85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3313" y="1704490"/>
            <a:ext cx="3335571" cy="823912"/>
          </a:xfrm>
        </p:spPr>
        <p:txBody>
          <a:bodyPr>
            <a:normAutofit/>
          </a:bodyPr>
          <a:lstStyle/>
          <a:p>
            <a:r>
              <a:rPr lang="en-US"/>
              <a:t>3D CNN (Pre-trained)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9C0EABD2-A54F-59FF-6D2A-D41ACAC77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53314" y="2528402"/>
            <a:ext cx="2834640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 three-dimensional with pre-trained model</a:t>
            </a:r>
          </a:p>
          <a:p>
            <a:r>
              <a:rPr lang="en-US" sz="2000"/>
              <a:t>More straightforward architecture</a:t>
            </a:r>
          </a:p>
          <a:p>
            <a:r>
              <a:rPr lang="en-US"/>
              <a:t>Efficient_x3d_xs pre-trained.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F145FA6-58B3-AEA6-D5B2-645565AA502E}"/>
              </a:ext>
            </a:extLst>
          </p:cNvPr>
          <p:cNvSpPr txBox="1">
            <a:spLocks/>
          </p:cNvSpPr>
          <p:nvPr/>
        </p:nvSpPr>
        <p:spPr>
          <a:xfrm>
            <a:off x="8838149" y="1704490"/>
            <a:ext cx="32203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LSTM (Pre-trained)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8961967-2273-BFAA-C88B-A391CE164250}"/>
              </a:ext>
            </a:extLst>
          </p:cNvPr>
          <p:cNvSpPr txBox="1">
            <a:spLocks/>
          </p:cNvSpPr>
          <p:nvPr/>
        </p:nvSpPr>
        <p:spPr>
          <a:xfrm>
            <a:off x="8838150" y="2528402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(RNN) optimized for handling sequential data.</a:t>
            </a:r>
          </a:p>
          <a:p>
            <a:r>
              <a:rPr lang="en-US" sz="2000"/>
              <a:t>More data-efficient than 3D CNNs.</a:t>
            </a:r>
          </a:p>
          <a:p>
            <a:r>
              <a:rPr lang="en-US" sz="2000"/>
              <a:t>ResNet50 pre-trained.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Architectural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/>
              <a:t>3D CNN </a:t>
            </a:r>
          </a:p>
        </p:txBody>
      </p:sp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3D5EB280-79FA-FADE-A083-937BAFF1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376" y="1222309"/>
            <a:ext cx="2639712" cy="556104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99FE456-36FC-60DF-FF90-D9C13CD96393}"/>
              </a:ext>
            </a:extLst>
          </p:cNvPr>
          <p:cNvSpPr txBox="1">
            <a:spLocks/>
          </p:cNvSpPr>
          <p:nvPr/>
        </p:nvSpPr>
        <p:spPr>
          <a:xfrm>
            <a:off x="1600199" y="2657475"/>
            <a:ext cx="34242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manually designed and flexible model with three dimensional.</a:t>
            </a:r>
          </a:p>
          <a:p>
            <a:r>
              <a:rPr lang="en-US"/>
              <a:t>Highest degree of flexibility</a:t>
            </a:r>
          </a:p>
          <a:p>
            <a:r>
              <a:rPr lang="en-US"/>
              <a:t>No pre-trained.</a:t>
            </a:r>
          </a:p>
        </p:txBody>
      </p:sp>
    </p:spTree>
    <p:extLst>
      <p:ext uri="{BB962C8B-B14F-4D97-AF65-F5344CB8AC3E}">
        <p14:creationId xmlns:p14="http://schemas.microsoft.com/office/powerpoint/2010/main" val="317544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Architectural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04379" y="1690688"/>
            <a:ext cx="3335571" cy="823912"/>
          </a:xfrm>
        </p:spPr>
        <p:txBody>
          <a:bodyPr>
            <a:normAutofit/>
          </a:bodyPr>
          <a:lstStyle/>
          <a:p>
            <a:r>
              <a:rPr lang="en-US"/>
              <a:t>3D CNN (Pre-trained)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04379" y="2514600"/>
            <a:ext cx="301307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 three-dimensional with pre-trained model</a:t>
            </a:r>
          </a:p>
          <a:p>
            <a:r>
              <a:rPr lang="en-US" sz="1800"/>
              <a:t>More straightforward architecture</a:t>
            </a:r>
          </a:p>
          <a:p>
            <a:r>
              <a:rPr lang="en-US" sz="1800"/>
              <a:t>Efficient_x3d_xs pre-trained.</a:t>
            </a:r>
          </a:p>
        </p:txBody>
      </p:sp>
      <p:pic>
        <p:nvPicPr>
          <p:cNvPr id="16" name="Picture 15" descr="A screenshot of a diagram&#10;&#10;Description automatically generated">
            <a:extLst>
              <a:ext uri="{FF2B5EF4-FFF2-40B4-BE49-F238E27FC236}">
                <a16:creationId xmlns:a16="http://schemas.microsoft.com/office/drawing/2014/main" id="{B8226BCE-1FAF-86CB-4059-5B7244F7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0" r="7853" b="6521"/>
          <a:stretch/>
        </p:blipFill>
        <p:spPr>
          <a:xfrm>
            <a:off x="7774550" y="1324614"/>
            <a:ext cx="3831303" cy="54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556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8EC6AB6A93A488802BC5FF2AFB979" ma:contentTypeVersion="9" ma:contentTypeDescription="Create a new document." ma:contentTypeScope="" ma:versionID="ca3c87100746cf1fe824562eccef569d">
  <xsd:schema xmlns:xsd="http://www.w3.org/2001/XMLSchema" xmlns:xs="http://www.w3.org/2001/XMLSchema" xmlns:p="http://schemas.microsoft.com/office/2006/metadata/properties" xmlns:ns2="4edf1e70-2383-4778-849c-a50f7d2ab4de" xmlns:ns3="0917659a-008b-4844-a45b-96a4cce44383" targetNamespace="http://schemas.microsoft.com/office/2006/metadata/properties" ma:root="true" ma:fieldsID="b4c4ff80b42279fda3e787e3f3fe22d3" ns2:_="" ns3:_="">
    <xsd:import namespace="4edf1e70-2383-4778-849c-a50f7d2ab4de"/>
    <xsd:import namespace="0917659a-008b-4844-a45b-96a4cce443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f1e70-2383-4778-849c-a50f7d2ab4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7f4d030-a2bd-4159-b459-856363f4e7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7659a-008b-4844-a45b-96a4cce4438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976a443-6e55-4742-9b5a-a30bd1ab659c}" ma:internalName="TaxCatchAll" ma:showField="CatchAllData" ma:web="0917659a-008b-4844-a45b-96a4cce443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17659a-008b-4844-a45b-96a4cce44383" xsi:nil="true"/>
    <lcf76f155ced4ddcb4097134ff3c332f xmlns="4edf1e70-2383-4778-849c-a50f7d2ab4d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FC6212-49FB-47BD-AD5E-1D585A10E6F9}">
  <ds:schemaRefs>
    <ds:schemaRef ds:uri="0917659a-008b-4844-a45b-96a4cce44383"/>
    <ds:schemaRef ds:uri="4edf1e70-2383-4778-849c-a50f7d2ab4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D08CD0-82A3-4566-9B63-BB91B2D89764}">
  <ds:schemaRefs>
    <ds:schemaRef ds:uri="0917659a-008b-4844-a45b-96a4cce44383"/>
    <ds:schemaRef ds:uri="4edf1e70-2383-4778-849c-a50f7d2ab4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{889DBCA8-DE33-4AF2-ABC8-522F5FBF2582}tf89338750_win32</Template>
  <TotalTime>0</TotalTime>
  <Words>303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Söhne</vt:lpstr>
      <vt:lpstr>Univers</vt:lpstr>
      <vt:lpstr>GradientUnivers</vt:lpstr>
      <vt:lpstr>Real time violence detection </vt:lpstr>
      <vt:lpstr>Agenda</vt:lpstr>
      <vt:lpstr>Introduction</vt:lpstr>
      <vt:lpstr>Dataset overview:</vt:lpstr>
      <vt:lpstr>TOOLS</vt:lpstr>
      <vt:lpstr>Architecture </vt:lpstr>
      <vt:lpstr>Architectural structure</vt:lpstr>
      <vt:lpstr>Architectural structure</vt:lpstr>
      <vt:lpstr>Architectural structure</vt:lpstr>
      <vt:lpstr>Architectural structure</vt:lpstr>
      <vt:lpstr>Architectures result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violence detection</dc:title>
  <dc:creator>Alhammad, Abdullah Fahhad</dc:creator>
  <cp:lastModifiedBy>ADNAN MOHAMAD ALSHEHRI</cp:lastModifiedBy>
  <cp:revision>1</cp:revision>
  <dcterms:created xsi:type="dcterms:W3CDTF">2023-12-15T16:13:06Z</dcterms:created>
  <dcterms:modified xsi:type="dcterms:W3CDTF">2023-12-15T21:00:28Z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